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0" r:id="rId2"/>
    <p:sldId id="259" r:id="rId3"/>
    <p:sldId id="272" r:id="rId4"/>
    <p:sldId id="276" r:id="rId5"/>
    <p:sldId id="283" r:id="rId6"/>
    <p:sldId id="282" r:id="rId7"/>
    <p:sldId id="281" r:id="rId8"/>
    <p:sldId id="280" r:id="rId9"/>
    <p:sldId id="279" r:id="rId10"/>
    <p:sldId id="278" r:id="rId11"/>
    <p:sldId id="275" r:id="rId12"/>
    <p:sldId id="277" r:id="rId13"/>
    <p:sldId id="274" r:id="rId14"/>
    <p:sldId id="273" r:id="rId15"/>
    <p:sldId id="270" r:id="rId16"/>
    <p:sldId id="271" r:id="rId17"/>
    <p:sldId id="269" r:id="rId18"/>
    <p:sldId id="268" r:id="rId19"/>
    <p:sldId id="26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42B0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66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262FA-F786-46C7-A331-862DABB68085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2E0EB-777C-40B5-8E1C-430CC8B5BA1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E2E0EB-777C-40B5-8E1C-430CC8B5BA12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983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035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6554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3743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2018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100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86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815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86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903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703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95D04-7E2E-4A82-89AE-5E99B7131D78}" type="datetimeFigureOut">
              <a:rPr lang="ru-RU" smtClean="0"/>
              <a:pPr/>
              <a:t>05.04.2024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2BAC-8875-4883-BB00-553DCF88985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47601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62165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Конструирование в детском саду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dirty="0" smtClean="0"/>
              <a:t>Выполнила воспитатель </a:t>
            </a:r>
          </a:p>
          <a:p>
            <a:pPr algn="r"/>
            <a:r>
              <a:rPr lang="ru-RU" dirty="0" smtClean="0"/>
              <a:t>МДОБУ «Детский сад № 9»</a:t>
            </a:r>
          </a:p>
          <a:p>
            <a:pPr algn="r"/>
            <a:r>
              <a:rPr lang="ru-RU" dirty="0" smtClean="0"/>
              <a:t> </a:t>
            </a:r>
            <a:r>
              <a:rPr lang="ru-RU" dirty="0" err="1" smtClean="0"/>
              <a:t>Евсюкова</a:t>
            </a:r>
            <a:r>
              <a:rPr lang="ru-RU" dirty="0" smtClean="0"/>
              <a:t> Е.В.</a:t>
            </a:r>
            <a:endParaRPr lang="ru-RU" dirty="0"/>
          </a:p>
        </p:txBody>
      </p:sp>
      <p:pic>
        <p:nvPicPr>
          <p:cNvPr id="6" name="Рисунок 5" descr="C:\Users\User\Desktop\1692941201_pushinka-top-p-simvol-shkoli-kartinki-krasivo-5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47760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 smtClean="0"/>
              <a:t>Выдержка из ФОП ДОО образовательная область «Художественно-эстетическое развитие» подраздел «Конструктивная деятельность»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43219" y="1057619"/>
          <a:ext cx="11898219" cy="5703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704"/>
                <a:gridCol w="1806766"/>
                <a:gridCol w="2555913"/>
                <a:gridCol w="1697222"/>
                <a:gridCol w="2489188"/>
                <a:gridCol w="2236426"/>
              </a:tblGrid>
              <a:tr h="62016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Ранний возраст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 2 Младшая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Средняя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Старшая группа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Подготовительная гр.</a:t>
                      </a:r>
                      <a:endParaRPr lang="ru-RU" dirty="0"/>
                    </a:p>
                  </a:txBody>
                  <a:tcPr/>
                </a:tc>
              </a:tr>
              <a:tr h="1535647">
                <a:tc>
                  <a:txBody>
                    <a:bodyPr/>
                    <a:lstStyle/>
                    <a:p>
                      <a:r>
                        <a:rPr lang="ru-RU" dirty="0" smtClean="0"/>
                        <a:t>детали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кубик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кирпичик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трехгранная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призма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пластина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полушар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брусок</a:t>
                      </a:r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цилиндр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полукуб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полусфера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пластин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цилиндров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брусков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виды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конусов, арка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штифт</a:t>
                      </a:r>
                      <a:endParaRPr lang="ru-RU" sz="1400" dirty="0"/>
                    </a:p>
                  </a:txBody>
                  <a:tcPr/>
                </a:tc>
              </a:tr>
              <a:tr h="1272553">
                <a:tc>
                  <a:txBody>
                    <a:bodyPr/>
                    <a:lstStyle/>
                    <a:p>
                      <a:r>
                        <a:rPr lang="ru-RU" dirty="0" smtClean="0"/>
                        <a:t>модели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башенки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домики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машины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мебель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забор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ворота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зоопарк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мосты</a:t>
                      </a:r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улицы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дома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стоянки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sz="1400" dirty="0" smtClean="0"/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театры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дворцы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фермы</a:t>
                      </a:r>
                      <a:endParaRPr lang="ru-RU" sz="1400" dirty="0" smtClean="0"/>
                    </a:p>
                    <a:p>
                      <a:r>
                        <a:rPr lang="ru-RU" sz="1400" dirty="0" smtClean="0"/>
                        <a:t>самолеты </a:t>
                      </a:r>
                    </a:p>
                    <a:p>
                      <a:r>
                        <a:rPr lang="ru-RU" sz="1400" dirty="0" smtClean="0"/>
                        <a:t>поезда</a:t>
                      </a:r>
                      <a:endParaRPr lang="ru-RU" sz="1400" dirty="0"/>
                    </a:p>
                  </a:txBody>
                  <a:tcPr/>
                </a:tc>
              </a:tr>
              <a:tr h="2155812">
                <a:tc>
                  <a:txBody>
                    <a:bodyPr/>
                    <a:lstStyle/>
                    <a:p>
                      <a:r>
                        <a:rPr lang="ru-RU" dirty="0" smtClean="0"/>
                        <a:t>действия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постройки по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образцу, 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различают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материал по форме и величине,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накладывание деталей,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укладывание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деталей рядом.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различают материал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по цвету.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приставление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прикладывание,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замена одних деталей другими 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Замыкают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пространство,</a:t>
                      </a:r>
                    </a:p>
                    <a:p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надстраивание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определение устойчивости,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обыгрывание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анализ постройки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постройки по собственному замыслу,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 рисунку, чертежу.</a:t>
                      </a:r>
                    </a:p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коллективная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работа,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работа</a:t>
                      </a:r>
                      <a:r>
                        <a:rPr lang="ru-RU" sz="1400" baseline="0" dirty="0" smtClean="0"/>
                        <a:t> со штифтами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563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72098" y="15769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 smtClean="0"/>
              <a:t>АЛГОРИТМ ИССЛЕДОВАНИЯ  ОБЬЕКТОВ ИЗ СТРОИТЕЛЬНОГО МАТЕРИАЛА  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61082" y="1814608"/>
            <a:ext cx="10515600" cy="4351338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latin typeface="+mj-lt"/>
              </a:rPr>
              <a:t>Обязательный цикл вопросов: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1. Целостное восприятие предмета – Что это? Как называется постройка?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2. Выделение основных частей постройки – из каких деталей  (величина деталей) состоит постройка? 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3</a:t>
            </a:r>
            <a:r>
              <a:rPr lang="ru-RU" b="1" dirty="0" smtClean="0">
                <a:latin typeface="+mj-lt"/>
              </a:rPr>
              <a:t>. </a:t>
            </a:r>
            <a:r>
              <a:rPr lang="ru-RU" dirty="0" smtClean="0">
                <a:latin typeface="+mj-lt"/>
              </a:rPr>
              <a:t>Выяснение пространственного размещения основных частей относительно друг друга- назовите самую большую деталь постройки, где она находится</a:t>
            </a:r>
            <a:r>
              <a:rPr lang="ru-RU" b="1" dirty="0" smtClean="0">
                <a:latin typeface="+mj-lt"/>
              </a:rPr>
              <a:t>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4. Выделение более мелких частей  постройки – назовите детали меньшего размера.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5. Последовательность выполнения   постройки -   с чего начать постройку?  с каких деталей? Что будем строить дальше?</a:t>
            </a:r>
          </a:p>
          <a:p>
            <a:pPr>
              <a:buNone/>
            </a:pPr>
            <a:r>
              <a:rPr lang="ru-RU" dirty="0" smtClean="0">
                <a:latin typeface="+mj-lt"/>
              </a:rPr>
              <a:t>6. Повторное восприятие предмета в целом в определением его общей характеристики. </a:t>
            </a:r>
          </a:p>
          <a:p>
            <a:pPr>
              <a:buFontTx/>
              <a:buChar char="-"/>
            </a:pPr>
            <a:endParaRPr lang="ru-RU" b="1" dirty="0" smtClean="0"/>
          </a:p>
          <a:p>
            <a:endParaRPr lang="ru-RU" dirty="0"/>
          </a:p>
        </p:txBody>
      </p:sp>
      <p:pic>
        <p:nvPicPr>
          <p:cNvPr id="7" name="Рисунок 6" descr="C:\Users\User\Desktop\1692941201_pushinka-top-p-simvol-shkoli-kartinki-krasivo-5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35895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368627" y="871900"/>
            <a:ext cx="9073308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itchFamily="18" charset="0"/>
              </a:rPr>
              <a:t>Основные формы конструирования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sz="20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itchFamily="18" charset="0"/>
              </a:rPr>
              <a:t>:</a:t>
            </a:r>
            <a:r>
              <a:rPr lang="ru-RU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itchFamily="18" charset="0"/>
              </a:rPr>
              <a:t>-</a:t>
            </a: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Конструирование по образцу;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-Конструирование по теме ;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-Конструирования по условиям;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-Конструирование по модели;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-Конструирование по замыслу;</a:t>
            </a:r>
          </a:p>
          <a:p>
            <a:pPr>
              <a:buNone/>
            </a:pPr>
            <a:r>
              <a:rPr lang="ru-RU" sz="3200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itchFamily="18" charset="0"/>
              </a:rPr>
              <a:t>-Конструирования по простейшим чертежами и наглядными схемам.</a:t>
            </a:r>
            <a:r>
              <a:rPr lang="ru-RU" sz="32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0000"/>
                </a:solidFill>
                <a:ea typeface="Calibri" panose="020F0502020204030204" pitchFamily="34" charset="0"/>
                <a:cs typeface="Times New Roman" pitchFamily="18" charset="0"/>
              </a:rPr>
            </a:br>
            <a:endParaRPr lang="ru-RU" sz="3200" b="1" dirty="0" smtClean="0"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7" name="Рисунок 6" descr="C:\Users\User\Desktop\1692941201_pushinka-top-p-simvol-shkoli-kartinki-krasivo-5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65347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0065" y="87190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Конструирование по образцу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7" name="Picture 2" descr="C:\Users\ДС №9\Downloads\20240228_1036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2627" y="2255283"/>
            <a:ext cx="5776650" cy="4351338"/>
          </a:xfrm>
          <a:prstGeom prst="rect">
            <a:avLst/>
          </a:prstGeom>
          <a:noFill/>
        </p:spPr>
      </p:pic>
      <p:pic>
        <p:nvPicPr>
          <p:cNvPr id="8" name="Picture 3" descr="C:\Users\ДС №9\Downloads\20240228_103802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68598" y="2280492"/>
            <a:ext cx="5563517" cy="4302085"/>
          </a:xfrm>
          <a:prstGeom prst="rect">
            <a:avLst/>
          </a:prstGeom>
          <a:noFill/>
        </p:spPr>
      </p:pic>
      <p:pic>
        <p:nvPicPr>
          <p:cNvPr id="6" name="Рисунок 5" descr="C:\Users\User\Desktop\1692941201_pushinka-top-p-simvol-shkoli-kartinki-krasivo-5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3587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2877" y="365125"/>
            <a:ext cx="10780923" cy="209163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Конструирование по условиям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pPr>
              <a:buNone/>
            </a:pPr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  <a:p>
            <a:pPr>
              <a:buNone/>
            </a:pPr>
            <a:endParaRPr lang="ru-RU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j-lt"/>
            </a:endParaRPr>
          </a:p>
          <a:p>
            <a:pPr>
              <a:buNone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Задание : </a:t>
            </a: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Построить два разных по размеру дома </a:t>
            </a:r>
          </a:p>
          <a:p>
            <a:pPr>
              <a:buNone/>
            </a:pPr>
            <a:r>
              <a:rPr lang="ru-RU" sz="3200" b="1" dirty="0" smtClean="0">
                <a:ln w="9525">
                  <a:solidFill>
                    <a:schemeClr val="bg1"/>
                  </a:solidFill>
                  <a:prstDash val="solid"/>
                </a:ln>
              </a:rPr>
              <a:t>для разных по величине кукол.  </a:t>
            </a:r>
          </a:p>
          <a:p>
            <a:endParaRPr lang="ru-RU" b="1" dirty="0">
              <a:latin typeface="+mj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192473" y="4013158"/>
            <a:ext cx="1708924" cy="25605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752207" y="2561013"/>
            <a:ext cx="4144873" cy="4144873"/>
          </a:xfrm>
          <a:prstGeom prst="rect">
            <a:avLst/>
          </a:prstGeom>
        </p:spPr>
      </p:pic>
      <p:pic>
        <p:nvPicPr>
          <p:cNvPr id="9" name="Рисунок 8" descr="C:\Users\User\Desktop\1692941201_pushinka-top-p-simvol-shkoli-kartinki-krasivo-5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11111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511489" cy="726562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72029" y="947450"/>
            <a:ext cx="10681771" cy="1443209"/>
          </a:xfrm>
        </p:spPr>
        <p:txBody>
          <a:bodyPr/>
          <a:lstStyle/>
          <a:p>
            <a:pPr algn="ctr"/>
            <a:r>
              <a:rPr lang="ru-RU" b="1" dirty="0" smtClean="0"/>
              <a:t>Конструирование по теме</a:t>
            </a:r>
            <a:endParaRPr lang="ru-RU" b="1" dirty="0"/>
          </a:p>
        </p:txBody>
      </p:sp>
      <p:pic>
        <p:nvPicPr>
          <p:cNvPr id="7" name="Picture 4" descr="самые красивые мосты в мире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17884"/>
          <a:stretch>
            <a:fillRect/>
          </a:stretch>
        </p:blipFill>
        <p:spPr bwMode="auto">
          <a:xfrm>
            <a:off x="539825" y="2996588"/>
            <a:ext cx="5188945" cy="3701667"/>
          </a:xfrm>
          <a:prstGeom prst="rect">
            <a:avLst/>
          </a:prstGeom>
          <a:noFill/>
        </p:spPr>
      </p:pic>
      <p:pic>
        <p:nvPicPr>
          <p:cNvPr id="8" name="Picture 6" descr="самые красивые мосты в мире"/>
          <p:cNvPicPr>
            <a:picLocks noChangeAspect="1" noChangeArrowheads="1"/>
          </p:cNvPicPr>
          <p:nvPr/>
        </p:nvPicPr>
        <p:blipFill>
          <a:blip r:embed="rId5" cstate="print"/>
          <a:srcRect t="6065" r="13647" b="15085"/>
          <a:stretch>
            <a:fillRect/>
          </a:stretch>
        </p:blipFill>
        <p:spPr bwMode="auto">
          <a:xfrm>
            <a:off x="6043948" y="2981381"/>
            <a:ext cx="5821218" cy="37444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864385" y="2203374"/>
            <a:ext cx="6246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   Тема конструирования :«Мост»</a:t>
            </a:r>
            <a:endParaRPr lang="ru-RU" sz="3200" dirty="0"/>
          </a:p>
        </p:txBody>
      </p:sp>
      <p:pic>
        <p:nvPicPr>
          <p:cNvPr id="10" name="Рисунок 9" descr="C:\Users\User\Desktop\1692941201_pushinka-top-p-simvol-shkoli-kartinki-krasivo-51.jpg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6015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183" y="112529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/>
              <a:t>Конструирование по замыслу</a:t>
            </a:r>
            <a:endParaRPr lang="ru-RU" b="1" dirty="0"/>
          </a:p>
        </p:txBody>
      </p:sp>
      <p:pic>
        <p:nvPicPr>
          <p:cNvPr id="7" name="Picture 2" descr="https://sun9-12.userapi.com/impg/anPGAN6No-uWIxam529_nW7qoJE61GtPmJXZZw/A3jSwe2orFw.jpg?size=604x558&amp;quality=95&amp;sign=56f132be1399e3276dec109e25ed1625&amp;c_uniq_tag=N9YTEJ42jGGd67f5oJA524Bd5R0A_aOji16B251oLww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80" y="2412694"/>
            <a:ext cx="4710050" cy="4182909"/>
          </a:xfrm>
          <a:prstGeom prst="rect">
            <a:avLst/>
          </a:prstGeom>
          <a:noFill/>
        </p:spPr>
      </p:pic>
      <p:pic>
        <p:nvPicPr>
          <p:cNvPr id="9" name="Picture 4" descr="https://3.bp.blogspot.com/-6YV9B8eDmiQ/WMFfHXdNLFI/AAAAAAAADE8/lSg2El6nu6sLoWZVdiKi68EGGaZiMA34gCLcB/s1600/IMG_99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73687" y="2335576"/>
            <a:ext cx="6081311" cy="42988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1692941201_pushinka-top-p-simvol-shkoli-kartinki-krasivo-5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61420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72876" y="2921038"/>
            <a:ext cx="6026227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Конструирование </a:t>
            </a:r>
            <a:br>
              <a:rPr lang="ru-RU" b="1" dirty="0" smtClean="0"/>
            </a:br>
            <a:r>
              <a:rPr lang="ru-RU" b="1" dirty="0" smtClean="0"/>
              <a:t>по модели</a:t>
            </a:r>
            <a:endParaRPr lang="ru-RU" b="1" dirty="0"/>
          </a:p>
        </p:txBody>
      </p:sp>
      <p:pic>
        <p:nvPicPr>
          <p:cNvPr id="7" name="Picture 2" descr="https://sun9-3.userapi.com/impg/ACTl2yjdkDrBXSLHRyaG9GnQKC4qppI8UWSrhA/jGpGBZnLDOg.jpg?size=362x604&amp;quality=95&amp;sign=8648c6f7c32be566ea01c13c2cd4f60d&amp;c_uniq_tag=4Y8aLd00ts20nBXbK37Z8QekMc8OJNZhSktEW-xbw_c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1637" y="1498294"/>
            <a:ext cx="3382179" cy="5174429"/>
          </a:xfrm>
          <a:prstGeom prst="rect">
            <a:avLst/>
          </a:prstGeom>
          <a:noFill/>
        </p:spPr>
      </p:pic>
      <p:pic>
        <p:nvPicPr>
          <p:cNvPr id="6" name="Рисунок 5" descr="C:\Users\User\Desktop\1692941201_pushinka-top-p-simvol-shkoli-kartinki-krasivo-5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7294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47441" y="1048171"/>
            <a:ext cx="8886022" cy="1325563"/>
          </a:xfrm>
        </p:spPr>
        <p:txBody>
          <a:bodyPr/>
          <a:lstStyle/>
          <a:p>
            <a:pPr algn="ctr"/>
            <a:r>
              <a:rPr lang="ru-RU" b="1" dirty="0" smtClean="0"/>
              <a:t>Конструирование по чертежу и наглядным схемам</a:t>
            </a:r>
            <a:endParaRPr lang="ru-RU" b="1" dirty="0"/>
          </a:p>
        </p:txBody>
      </p:sp>
      <p:pic>
        <p:nvPicPr>
          <p:cNvPr id="1028" name="Picture 4" descr="C:\Users\ДС №9\Downloads\20240229_10143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251601" y="1249225"/>
            <a:ext cx="3974719" cy="6081313"/>
          </a:xfrm>
          <a:prstGeom prst="rect">
            <a:avLst/>
          </a:prstGeom>
          <a:noFill/>
        </p:spPr>
      </p:pic>
      <p:pic>
        <p:nvPicPr>
          <p:cNvPr id="1029" name="Picture 5" descr="F:\МОДЕЛИ ПОСТРОЕК\машина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969" y="2324560"/>
            <a:ext cx="5519450" cy="3955054"/>
          </a:xfrm>
          <a:prstGeom prst="rect">
            <a:avLst/>
          </a:prstGeom>
          <a:noFill/>
        </p:spPr>
      </p:pic>
      <p:pic>
        <p:nvPicPr>
          <p:cNvPr id="6" name="Рисунок 5" descr="C:\Users\User\Desktop\1692941201_pushinka-top-p-simvol-shkoli-kartinki-krasivo-51.jpg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8072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81340" y="365125"/>
            <a:ext cx="917246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>Планируемые промежуточные результаты освоения программы</a:t>
            </a:r>
            <a:br>
              <a:rPr lang="ru-RU" b="1" dirty="0" smtClean="0"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661930" y="2552975"/>
          <a:ext cx="1051560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/>
                <a:gridCol w="2103120"/>
                <a:gridCol w="2103120"/>
                <a:gridCol w="2103120"/>
                <a:gridCol w="2103120"/>
              </a:tblGrid>
              <a:tr h="5995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 раннего возраста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Младшая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Средняя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Старшая группа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Подготовительная группа</a:t>
                      </a:r>
                      <a:endParaRPr lang="ru-RU" dirty="0"/>
                    </a:p>
                  </a:txBody>
                  <a:tcPr/>
                </a:tc>
              </a:tr>
              <a:tr h="337758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Сооружает элементарные</a:t>
                      </a: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постройки по образцу.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Различает детали конструктора по форме и величине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Знает, называет и правильно использует детали строительного материала,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умеет располагать кирпичики, пластины вертикально,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изменяет постройки, надстраивая или заменяя одни детали другими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Умеет использовать строительные детали с учетом их конструктивных свойств,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способен преобразовывать постройки в соответствии с заданием педагога.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Умеет анализировать образец постройки,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может планировать этапы создания собственной постройки, находить конструктивные решения,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создает постройки по рисунку,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умеет работать коллективно.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Способен соотносить конструкцию предмета с его назначением,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6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Times New Roman" pitchFamily="18" charset="0"/>
                        </a:rPr>
                        <a:t>может создавать модели из пластмассового и деревянного конструкторов по рисунку и словесной инструкции.</a:t>
                      </a:r>
                    </a:p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C:\Users\User\Desktop\1692941201_pushinka-top-p-simvol-shkoli-kartinki-krasivo-5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79185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17783" y="1399141"/>
            <a:ext cx="9569066" cy="110168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ФОП ДО реализует следующие  принципы:</a:t>
            </a:r>
            <a:br>
              <a:rPr lang="ru-RU" b="1" dirty="0" smtClean="0">
                <a:cs typeface="Times New Roman" pitchFamily="18" charset="0"/>
              </a:rPr>
            </a:b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endParaRPr lang="ru-RU" dirty="0" smtClean="0"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 вариативности и разнообразия содержания образовательных программ;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 единство образовательных, воспитательных, развивающих целей и задач в совместной и самостоятельной деятельности взрослого и ребенка;</a:t>
            </a:r>
          </a:p>
          <a:p>
            <a:pPr algn="just">
              <a:buFont typeface="Wingdings" pitchFamily="2" charset="2"/>
              <a:buChar char="ü"/>
            </a:pPr>
            <a:r>
              <a:rPr lang="ru-RU" dirty="0" smtClean="0">
                <a:cs typeface="Times New Roman" pitchFamily="18" charset="0"/>
              </a:rPr>
              <a:t> учета ведущего вида деятельности ребенка -  игры.</a:t>
            </a:r>
          </a:p>
          <a:p>
            <a:endParaRPr lang="ru-RU" dirty="0"/>
          </a:p>
        </p:txBody>
      </p:sp>
      <p:pic>
        <p:nvPicPr>
          <p:cNvPr id="8" name="Рисунок 7" descr="C:\Users\User\Desktop\1692941201_pushinka-top-p-simvol-shkoli-kartinki-krasivo-5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8387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3284" y="245833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Способы организации конструктивной деятельности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38200" y="6131243"/>
            <a:ext cx="10515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9" name="Рисунок 8" descr="C:\Users\User\Desktop\1692941201_pushinka-top-p-simvol-shkoli-kartinki-krasivo-5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5445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E42B06"/>
            </a:solidFill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0066" y="163206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>Способы организации конструктивной деятельности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04302" y="2908453"/>
            <a:ext cx="10515600" cy="3808336"/>
          </a:xfrm>
        </p:spPr>
        <p:txBody>
          <a:bodyPr>
            <a:normAutofit fontScale="92500" lnSpcReduction="20000"/>
          </a:bodyPr>
          <a:lstStyle/>
          <a:p>
            <a:pPr lvl="0"/>
            <a:endParaRPr lang="ru-RU" sz="2000" dirty="0" smtClean="0">
              <a:cs typeface="Times New Roman" pitchFamily="18" charset="0"/>
            </a:endParaRPr>
          </a:p>
          <a:p>
            <a:pPr lvl="0">
              <a:buNone/>
            </a:pPr>
            <a:r>
              <a:rPr lang="ru-RU" b="1" dirty="0" smtClean="0">
                <a:cs typeface="Times New Roman" pitchFamily="18" charset="0"/>
              </a:rPr>
              <a:t>1.Индивидуальный:</a:t>
            </a:r>
          </a:p>
          <a:p>
            <a:pPr lvl="0">
              <a:buNone/>
            </a:pPr>
            <a:r>
              <a:rPr lang="ru-RU" dirty="0" smtClean="0">
                <a:cs typeface="Times New Roman" pitchFamily="18" charset="0"/>
              </a:rPr>
              <a:t>-самостоятельная деятельность;</a:t>
            </a:r>
          </a:p>
          <a:p>
            <a:pPr lvl="0">
              <a:buNone/>
            </a:pPr>
            <a:r>
              <a:rPr lang="ru-RU" dirty="0" smtClean="0">
                <a:cs typeface="Times New Roman" pitchFamily="18" charset="0"/>
              </a:rPr>
              <a:t>-ребенок-ребенок;</a:t>
            </a:r>
          </a:p>
          <a:p>
            <a:pPr lvl="0">
              <a:buNone/>
            </a:pPr>
            <a:r>
              <a:rPr lang="ru-RU" dirty="0" smtClean="0">
                <a:cs typeface="Times New Roman" pitchFamily="18" charset="0"/>
              </a:rPr>
              <a:t>-педагог-ребенок;</a:t>
            </a:r>
          </a:p>
          <a:p>
            <a:pPr lvl="0">
              <a:buNone/>
            </a:pPr>
            <a:r>
              <a:rPr lang="ru-RU" b="1" dirty="0" smtClean="0">
                <a:cs typeface="Times New Roman" pitchFamily="18" charset="0"/>
              </a:rPr>
              <a:t>2.Коллективный:</a:t>
            </a:r>
          </a:p>
          <a:p>
            <a:pPr lvl="0">
              <a:buNone/>
            </a:pPr>
            <a:r>
              <a:rPr lang="ru-RU" dirty="0" smtClean="0">
                <a:cs typeface="Times New Roman" pitchFamily="18" charset="0"/>
              </a:rPr>
              <a:t>-фронтальный;</a:t>
            </a:r>
          </a:p>
          <a:p>
            <a:pPr lvl="0">
              <a:buNone/>
            </a:pPr>
            <a:r>
              <a:rPr lang="ru-RU" dirty="0" smtClean="0">
                <a:cs typeface="Times New Roman" pitchFamily="18" charset="0"/>
              </a:rPr>
              <a:t>-подгрупповой;</a:t>
            </a:r>
          </a:p>
          <a:p>
            <a:pPr lvl="0">
              <a:buNone/>
            </a:pPr>
            <a:r>
              <a:rPr lang="ru-RU" dirty="0" smtClean="0">
                <a:cs typeface="Times New Roman" pitchFamily="18" charset="0"/>
              </a:rPr>
              <a:t>-в парах;</a:t>
            </a:r>
          </a:p>
          <a:p>
            <a:endParaRPr lang="ru-RU" dirty="0"/>
          </a:p>
        </p:txBody>
      </p:sp>
      <p:pic>
        <p:nvPicPr>
          <p:cNvPr id="7" name="Рисунок 6" descr="C:\Users\User\Desktop\1692941201_pushinka-top-p-simvol-shkoli-kartinki-krasivo-51.jpg"/>
          <p:cNvPicPr/>
          <p:nvPr/>
        </p:nvPicPr>
        <p:blipFill>
          <a:blip r:embed="rId3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2111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27184" y="154392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cs typeface="Times New Roman" pitchFamily="18" charset="0"/>
              </a:rPr>
              <a:t>Виды строительного конструктора</a:t>
            </a: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r>
              <a:rPr lang="ru-RU" dirty="0" smtClean="0">
                <a:cs typeface="Times New Roman" pitchFamily="18" charset="0"/>
              </a:rPr>
              <a:t/>
            </a:r>
            <a:br>
              <a:rPr lang="ru-RU" dirty="0" smtClean="0"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cs typeface="Times New Roman" pitchFamily="18" charset="0"/>
              </a:rPr>
              <a:t> -</a:t>
            </a:r>
            <a:r>
              <a:rPr lang="ru-RU" dirty="0" smtClean="0">
                <a:cs typeface="Times New Roman" pitchFamily="18" charset="0"/>
              </a:rPr>
              <a:t>деревянные,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 -тканевые, </a:t>
            </a:r>
          </a:p>
          <a:p>
            <a:pPr>
              <a:buNone/>
            </a:pPr>
            <a:r>
              <a:rPr lang="ru-RU" dirty="0" smtClean="0">
                <a:cs typeface="Times New Roman" pitchFamily="18" charset="0"/>
              </a:rPr>
              <a:t>-пластмассовые.</a:t>
            </a:r>
            <a:endParaRPr lang="ru-RU" dirty="0"/>
          </a:p>
        </p:txBody>
      </p:sp>
      <p:pic>
        <p:nvPicPr>
          <p:cNvPr id="7" name="Picture 8" descr="https://avatars.mds.yandex.net/get-pdb/1677265/14201ffe-283b-4228-b3ce-9321dff210ea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337" y="3988106"/>
            <a:ext cx="3371162" cy="2473286"/>
          </a:xfrm>
          <a:prstGeom prst="rect">
            <a:avLst/>
          </a:prstGeom>
          <a:noFill/>
        </p:spPr>
      </p:pic>
      <p:pic>
        <p:nvPicPr>
          <p:cNvPr id="8" name="Picture 4" descr="https://dostochka.com/img/newitems/desyatoe-korolevstvo/konstruktor-v-korobke-5/konstruktor-v-korobke-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19513" y="4043190"/>
            <a:ext cx="3315109" cy="2363119"/>
          </a:xfrm>
          <a:prstGeom prst="rect">
            <a:avLst/>
          </a:prstGeom>
          <a:noFill/>
        </p:spPr>
      </p:pic>
      <p:pic>
        <p:nvPicPr>
          <p:cNvPr id="9" name="Picture 6" descr="https://img.klubok.com/img/used/2017/02/02/12260/l/12260516_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6589" y="1948893"/>
            <a:ext cx="3531040" cy="2016224"/>
          </a:xfrm>
          <a:prstGeom prst="rect">
            <a:avLst/>
          </a:prstGeom>
          <a:noFill/>
        </p:spPr>
      </p:pic>
      <p:pic>
        <p:nvPicPr>
          <p:cNvPr id="10" name="Picture 4" descr="http://toysbytoys.ru/upload/iblock/1fe/1fe6896075f2f10e3612a27fba5a4674.jpg"/>
          <p:cNvPicPr>
            <a:picLocks noChangeAspect="1" noChangeArrowheads="1"/>
          </p:cNvPicPr>
          <p:nvPr/>
        </p:nvPicPr>
        <p:blipFill>
          <a:blip r:embed="rId6" cstate="print"/>
          <a:srcRect t="13423" r="3923" b="13117"/>
          <a:stretch>
            <a:fillRect/>
          </a:stretch>
        </p:blipFill>
        <p:spPr bwMode="auto">
          <a:xfrm>
            <a:off x="8072644" y="4095541"/>
            <a:ext cx="3889572" cy="2222633"/>
          </a:xfrm>
          <a:prstGeom prst="rect">
            <a:avLst/>
          </a:prstGeom>
          <a:noFill/>
        </p:spPr>
      </p:pic>
      <p:pic>
        <p:nvPicPr>
          <p:cNvPr id="11" name="Рисунок 10" descr="C:\Users\User\Desktop\1692941201_pushinka-top-p-simvol-shkoli-kartinki-krasivo-51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242846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1998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/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>Виды строительного </a:t>
            </a:r>
            <a:br>
              <a:rPr lang="ru-RU" b="1" dirty="0" smtClean="0">
                <a:cs typeface="Times New Roman" pitchFamily="18" charset="0"/>
              </a:rPr>
            </a:br>
            <a:r>
              <a:rPr lang="ru-RU" b="1" dirty="0" smtClean="0">
                <a:cs typeface="Times New Roman" pitchFamily="18" charset="0"/>
              </a:rPr>
              <a:t>конструктора</a:t>
            </a:r>
            <a:endParaRPr lang="ru-RU" b="1" dirty="0"/>
          </a:p>
        </p:txBody>
      </p:sp>
      <p:pic>
        <p:nvPicPr>
          <p:cNvPr id="7" name="Picture 10" descr="https://www.toyway.ru/upload/iblock/1d0/Prestig-igrushka_%D0%9A%D1%80%D0%A622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7773" y="3580483"/>
            <a:ext cx="3300019" cy="3013732"/>
          </a:xfrm>
          <a:prstGeom prst="rect">
            <a:avLst/>
          </a:prstGeom>
          <a:noFill/>
        </p:spPr>
      </p:pic>
      <p:pic>
        <p:nvPicPr>
          <p:cNvPr id="8" name="Picture 6" descr="https://i1.photo.2gis.com/images/branch/16/2251799839069481_743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4479" y="3590788"/>
            <a:ext cx="5429288" cy="3053975"/>
          </a:xfrm>
          <a:prstGeom prst="rect">
            <a:avLst/>
          </a:prstGeom>
          <a:noFill/>
        </p:spPr>
      </p:pic>
      <p:pic>
        <p:nvPicPr>
          <p:cNvPr id="9" name="Picture 14" descr="https://babysmile-kazan.ru/wp-content/uploads/2016/08/5c7d2f20-68d9-11e4-ba51-00155d01fc08_1531ce55-384e-11e6-b9ad-00155d01fc0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859" y="3610606"/>
            <a:ext cx="2915881" cy="2928958"/>
          </a:xfrm>
          <a:prstGeom prst="rect">
            <a:avLst/>
          </a:prstGeom>
          <a:noFill/>
        </p:spPr>
      </p:pic>
      <p:pic>
        <p:nvPicPr>
          <p:cNvPr id="10" name="Picture 4" descr="https://ecoigrushka.com/wa-data/public/shop/products/62/05/562/images/1145/1145.750@2x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31544" y="514867"/>
            <a:ext cx="3345678" cy="2989254"/>
          </a:xfrm>
          <a:prstGeom prst="rect">
            <a:avLst/>
          </a:prstGeom>
          <a:noFill/>
        </p:spPr>
      </p:pic>
      <p:pic>
        <p:nvPicPr>
          <p:cNvPr id="11" name="Рисунок 10" descr="C:\Users\User\Desktop\1692941201_pushinka-top-p-simvol-shkoli-kartinki-krasivo-51.jpg"/>
          <p:cNvPicPr/>
          <p:nvPr/>
        </p:nvPicPr>
        <p:blipFill>
          <a:blip r:embed="rId7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36113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Название деталей конструктора</a:t>
            </a:r>
            <a:endParaRPr lang="ru-RU" b="1" dirty="0"/>
          </a:p>
        </p:txBody>
      </p:sp>
      <p:pic>
        <p:nvPicPr>
          <p:cNvPr id="7" name="Содержимое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2363" t="25830" r="3160" b="-1644"/>
          <a:stretch/>
        </p:blipFill>
        <p:spPr>
          <a:xfrm>
            <a:off x="165253" y="2159306"/>
            <a:ext cx="11732964" cy="46986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User\Desktop\1692941201_pushinka-top-p-simvol-shkoli-kartinki-krasivo-5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413905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716095"/>
            <a:ext cx="10515600" cy="1299991"/>
          </a:xfrm>
        </p:spPr>
        <p:txBody>
          <a:bodyPr/>
          <a:lstStyle/>
          <a:p>
            <a:pPr algn="ctr"/>
            <a:r>
              <a:rPr lang="ru-RU" b="1" spc="-40" dirty="0" smtClean="0"/>
              <a:t>Название деталей конструктора</a:t>
            </a:r>
            <a:endParaRPr lang="ru-RU" dirty="0"/>
          </a:p>
        </p:txBody>
      </p:sp>
      <p:grpSp>
        <p:nvGrpSpPr>
          <p:cNvPr id="7" name="object 2"/>
          <p:cNvGrpSpPr>
            <a:grpSpLocks noGrp="1"/>
          </p:cNvGrpSpPr>
          <p:nvPr>
            <p:ph idx="1"/>
          </p:nvPr>
        </p:nvGrpSpPr>
        <p:grpSpPr>
          <a:xfrm>
            <a:off x="860235" y="1737492"/>
            <a:ext cx="10515600" cy="4351338"/>
            <a:chOff x="1170432" y="958596"/>
            <a:chExt cx="10772140" cy="5200015"/>
          </a:xfrm>
        </p:grpSpPr>
        <p:sp>
          <p:nvSpPr>
            <p:cNvPr id="8" name="object 3"/>
            <p:cNvSpPr/>
            <p:nvPr/>
          </p:nvSpPr>
          <p:spPr>
            <a:xfrm>
              <a:off x="1193292" y="1737360"/>
              <a:ext cx="9966960" cy="0"/>
            </a:xfrm>
            <a:custGeom>
              <a:avLst/>
              <a:gdLst/>
              <a:ahLst/>
              <a:cxnLst/>
              <a:rect l="l" t="t" r="r" b="b"/>
              <a:pathLst>
                <a:path w="9966960">
                  <a:moveTo>
                    <a:pt x="0" y="0"/>
                  </a:moveTo>
                  <a:lnTo>
                    <a:pt x="9966960" y="0"/>
                  </a:lnTo>
                </a:path>
              </a:pathLst>
            </a:custGeom>
            <a:ln w="6096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70432" y="1345692"/>
              <a:ext cx="1548383" cy="1182624"/>
            </a:xfrm>
            <a:prstGeom prst="rect">
              <a:avLst/>
            </a:prstGeom>
          </p:spPr>
        </p:pic>
        <p:pic>
          <p:nvPicPr>
            <p:cNvPr id="10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47020" y="958596"/>
              <a:ext cx="1495044" cy="1615439"/>
            </a:xfrm>
            <a:prstGeom prst="rect">
              <a:avLst/>
            </a:prstGeom>
          </p:spPr>
        </p:pic>
        <p:pic>
          <p:nvPicPr>
            <p:cNvPr id="11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628240" y="2578608"/>
              <a:ext cx="1916571" cy="1531620"/>
            </a:xfrm>
            <a:prstGeom prst="rect">
              <a:avLst/>
            </a:prstGeom>
          </p:spPr>
        </p:pic>
        <p:pic>
          <p:nvPicPr>
            <p:cNvPr id="12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85003" y="4149852"/>
              <a:ext cx="2913888" cy="2008632"/>
            </a:xfrm>
            <a:prstGeom prst="rect">
              <a:avLst/>
            </a:prstGeom>
          </p:spPr>
        </p:pic>
        <p:pic>
          <p:nvPicPr>
            <p:cNvPr id="13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704474" y="4335706"/>
              <a:ext cx="1780480" cy="1471983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2214390" y="300760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5" name="object 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613533" y="1609486"/>
            <a:ext cx="1839816" cy="158417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46583" y="3194892"/>
            <a:ext cx="17847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Штифт</a:t>
            </a:r>
          </a:p>
        </p:txBody>
      </p:sp>
      <p:pic>
        <p:nvPicPr>
          <p:cNvPr id="18" name="object 17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60164" y="3246861"/>
            <a:ext cx="1465243" cy="104971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49146" y="4318613"/>
            <a:ext cx="2148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400" spc="-15" dirty="0" smtClean="0">
                <a:solidFill>
                  <a:srgbClr val="404040"/>
                </a:solidFill>
                <a:cs typeface="Calibri"/>
              </a:rPr>
              <a:t>Трехгранная призма</a:t>
            </a:r>
            <a:endParaRPr lang="ru-RU" sz="2400" dirty="0">
              <a:cs typeface="Calibri"/>
            </a:endParaRPr>
          </a:p>
        </p:txBody>
      </p:sp>
      <p:pic>
        <p:nvPicPr>
          <p:cNvPr id="20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37282" y="5177927"/>
            <a:ext cx="826265" cy="149829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115239" y="54423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795749" y="6268597"/>
            <a:ext cx="1597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цилиндр</a:t>
            </a:r>
            <a:endParaRPr lang="ru-RU" sz="2400" dirty="0"/>
          </a:p>
        </p:txBody>
      </p:sp>
      <p:pic>
        <p:nvPicPr>
          <p:cNvPr id="23" name="Picture 2" descr="C:\Users\ДС №9\Desktop\mat1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972823" y="3871406"/>
            <a:ext cx="1368152" cy="1124744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2996588" y="5288096"/>
            <a:ext cx="1388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арка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549966" y="5849957"/>
            <a:ext cx="2765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брусок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5409282" y="2765234"/>
            <a:ext cx="16084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пластина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9210101" y="5838940"/>
            <a:ext cx="17516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конус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10102467" y="2886419"/>
            <a:ext cx="1231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брусок</a:t>
            </a:r>
            <a:endParaRPr lang="ru-RU" sz="2400" dirty="0"/>
          </a:p>
        </p:txBody>
      </p:sp>
      <p:pic>
        <p:nvPicPr>
          <p:cNvPr id="29" name="Рисунок 28" descr="C:\Users\User\Desktop\1692941201_pushinka-top-p-simvol-shkoli-kartinki-krasivo-51.jpg"/>
          <p:cNvPicPr/>
          <p:nvPr/>
        </p:nvPicPr>
        <p:blipFill>
          <a:blip r:embed="rId1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" name="TextBox 29"/>
          <p:cNvSpPr txBox="1"/>
          <p:nvPr/>
        </p:nvSpPr>
        <p:spPr>
          <a:xfrm>
            <a:off x="2633031" y="2809301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куб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471485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7525" y="120240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cs typeface="Times New Roman" pitchFamily="18" charset="0"/>
              </a:rPr>
              <a:t/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/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/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/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/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/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>Виды деятельности, </a:t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>связанные с </a:t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>конструированием:</a:t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4800" b="1" dirty="0" smtClean="0">
                <a:cs typeface="Times New Roman" pitchFamily="18" charset="0"/>
              </a:rPr>
              <a:t/>
            </a:r>
            <a:br>
              <a:rPr lang="ru-RU" sz="4800" b="1" dirty="0" smtClean="0">
                <a:cs typeface="Times New Roman" pitchFamily="18" charset="0"/>
              </a:rPr>
            </a:br>
            <a:r>
              <a:rPr lang="ru-RU" sz="3100" dirty="0" smtClean="0">
                <a:cs typeface="Times New Roman" pitchFamily="18" charset="0"/>
              </a:rPr>
              <a:t>-Сюжетно- ролевая игра;</a:t>
            </a:r>
            <a:br>
              <a:rPr lang="ru-RU" sz="3100" dirty="0" smtClean="0">
                <a:cs typeface="Times New Roman" pitchFamily="18" charset="0"/>
              </a:rPr>
            </a:br>
            <a:r>
              <a:rPr lang="ru-RU" sz="3100" dirty="0" smtClean="0">
                <a:cs typeface="Times New Roman" pitchFamily="18" charset="0"/>
              </a:rPr>
              <a:t>-Художественное творчество;</a:t>
            </a:r>
            <a:br>
              <a:rPr lang="ru-RU" sz="3100" dirty="0" smtClean="0">
                <a:cs typeface="Times New Roman" pitchFamily="18" charset="0"/>
              </a:rPr>
            </a:br>
            <a:r>
              <a:rPr lang="ru-RU" sz="3100" dirty="0" smtClean="0">
                <a:cs typeface="Times New Roman" pitchFamily="18" charset="0"/>
              </a:rPr>
              <a:t>-Трудовая деятельность.</a:t>
            </a:r>
            <a:endParaRPr lang="ru-RU" sz="31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508434" y="3272009"/>
            <a:ext cx="5845366" cy="290495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3" descr="C:\Users\ДС №9\Desktop\20231010_111718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3518" y="2258458"/>
            <a:ext cx="6397557" cy="3955055"/>
          </a:xfrm>
          <a:prstGeom prst="rect">
            <a:avLst/>
          </a:prstGeom>
          <a:noFill/>
        </p:spPr>
      </p:pic>
      <p:pic>
        <p:nvPicPr>
          <p:cNvPr id="8" name="Рисунок 7" descr="C:\Users\User\Desktop\1692941201_pushinka-top-p-simvol-shkoli-kartinki-krasivo-51.jpg"/>
          <p:cNvPicPr/>
          <p:nvPr/>
        </p:nvPicPr>
        <p:blipFill>
          <a:blip r:embed="rId4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330506" y="187287"/>
            <a:ext cx="1905918" cy="1740665"/>
          </a:xfrm>
          <a:prstGeom prst="ellipse">
            <a:avLst/>
          </a:prstGeom>
          <a:ln w="6350" cap="rnd">
            <a:solidFill>
              <a:srgbClr val="FF00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xmlns="" val="87956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539</Words>
  <Application>Microsoft Office PowerPoint</Application>
  <PresentationFormat>Произвольный</PresentationFormat>
  <Paragraphs>145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Конструирование в детском саду</vt:lpstr>
      <vt:lpstr>ФОП ДО реализует следующие  принципы: </vt:lpstr>
      <vt:lpstr>Способы организации конструктивной деятельности </vt:lpstr>
      <vt:lpstr> Способы организации конструктивной деятельности </vt:lpstr>
      <vt:lpstr>Виды строительного конструктора  </vt:lpstr>
      <vt:lpstr>      Виды строительного  конструктора</vt:lpstr>
      <vt:lpstr>   Название деталей конструктора</vt:lpstr>
      <vt:lpstr>Название деталей конструктора</vt:lpstr>
      <vt:lpstr>      Виды деятельности,  связанные с  конструированием:  -Сюжетно- ролевая игра; -Художественное творчество; -Трудовая деятельность.</vt:lpstr>
      <vt:lpstr>Выдержка из ФОП ДОО образовательная область «Художественно-эстетическое развитие» подраздел «Конструктивная деятельность» </vt:lpstr>
      <vt:lpstr>АЛГОРИТМ ИССЛЕДОВАНИЯ  ОБЬЕКТОВ ИЗ СТРОИТЕЛЬНОГО МАТЕРИАЛА   </vt:lpstr>
      <vt:lpstr>Основные формы конструирования</vt:lpstr>
      <vt:lpstr>  Конструирование по образцу </vt:lpstr>
      <vt:lpstr>  Конструирование по условиям</vt:lpstr>
      <vt:lpstr>Конструирование по теме</vt:lpstr>
      <vt:lpstr>Конструирование по замыслу</vt:lpstr>
      <vt:lpstr>Конструирование  по модели</vt:lpstr>
      <vt:lpstr>Конструирование по чертежу и наглядным схемам</vt:lpstr>
      <vt:lpstr>    Планируемые промежуточные результаты освоения программы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Пранриетинсмицы</dc:title>
  <dc:creator>ПК</dc:creator>
  <cp:lastModifiedBy>ДС №9</cp:lastModifiedBy>
  <cp:revision>70</cp:revision>
  <dcterms:created xsi:type="dcterms:W3CDTF">2024-02-18T14:05:20Z</dcterms:created>
  <dcterms:modified xsi:type="dcterms:W3CDTF">2024-04-05T07:13:26Z</dcterms:modified>
</cp:coreProperties>
</file>